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262" r:id="rId3"/>
    <p:sldId id="291" r:id="rId4"/>
    <p:sldId id="257" r:id="rId5"/>
    <p:sldId id="258" r:id="rId6"/>
    <p:sldId id="259" r:id="rId7"/>
    <p:sldId id="260" r:id="rId8"/>
    <p:sldId id="263" r:id="rId9"/>
    <p:sldId id="261" r:id="rId10"/>
    <p:sldId id="264" r:id="rId11"/>
    <p:sldId id="265" r:id="rId12"/>
    <p:sldId id="266" r:id="rId13"/>
    <p:sldId id="268" r:id="rId14"/>
    <p:sldId id="267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0" r:id="rId26"/>
    <p:sldId id="281" r:id="rId27"/>
    <p:sldId id="279" r:id="rId28"/>
    <p:sldId id="282" r:id="rId29"/>
    <p:sldId id="283" r:id="rId30"/>
    <p:sldId id="292" r:id="rId31"/>
    <p:sldId id="293" r:id="rId32"/>
    <p:sldId id="290" r:id="rId33"/>
    <p:sldId id="284" r:id="rId34"/>
    <p:sldId id="285" r:id="rId35"/>
    <p:sldId id="286" r:id="rId36"/>
    <p:sldId id="287" r:id="rId37"/>
    <p:sldId id="288" r:id="rId38"/>
    <p:sldId id="289" r:id="rId39"/>
    <p:sldId id="294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5119E-9120-471D-B279-2D78092FD38A}" type="datetimeFigureOut">
              <a:rPr lang="en-US" smtClean="0"/>
              <a:t>6/29/2013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A06BD8-6ED7-43CD-A0E2-660A5126495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66392-F29E-4493-BD19-BB85D0C91FED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B8A74-2D19-437C-8C52-98000B38C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B8A74-2D19-437C-8C52-98000B38C07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B8A74-2D19-437C-8C52-98000B38C07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B8A74-2D19-437C-8C52-98000B38C07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B8A74-2D19-437C-8C52-98000B38C07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B8A74-2D19-437C-8C52-98000B38C07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B8A74-2D19-437C-8C52-98000B38C07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B8A74-2D19-437C-8C52-98000B38C07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B8A74-2D19-437C-8C52-98000B38C07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B8A74-2D19-437C-8C52-98000B38C07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B8A74-2D19-437C-8C52-98000B38C07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B8A74-2D19-437C-8C52-98000B38C07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B8A74-2D19-437C-8C52-98000B38C07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B8A74-2D19-437C-8C52-98000B38C07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B8A74-2D19-437C-8C52-98000B38C07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B8A74-2D19-437C-8C52-98000B38C07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B8A74-2D19-437C-8C52-98000B38C07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B8A74-2D19-437C-8C52-98000B38C07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B8A74-2D19-437C-8C52-98000B38C07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B8A74-2D19-437C-8C52-98000B38C07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B8A74-2D19-437C-8C52-98000B38C078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B8A74-2D19-437C-8C52-98000B38C078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B8A74-2D19-437C-8C52-98000B38C078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B8A74-2D19-437C-8C52-98000B38C07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B8A74-2D19-437C-8C52-98000B38C078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B8A74-2D19-437C-8C52-98000B38C078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B8A74-2D19-437C-8C52-98000B38C078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B8A74-2D19-437C-8C52-98000B38C078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B8A74-2D19-437C-8C52-98000B38C078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B8A74-2D19-437C-8C52-98000B38C078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B8A74-2D19-437C-8C52-98000B38C078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B8A74-2D19-437C-8C52-98000B38C078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B8A74-2D19-437C-8C52-98000B38C078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B8A74-2D19-437C-8C52-98000B38C078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B8A74-2D19-437C-8C52-98000B38C07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B8A74-2D19-437C-8C52-98000B38C07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B8A74-2D19-437C-8C52-98000B38C07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B8A74-2D19-437C-8C52-98000B38C07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B8A74-2D19-437C-8C52-98000B38C07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B8A74-2D19-437C-8C52-98000B38C07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EC3A3-F9B3-40DF-9CA2-20F55E60400A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DC63-2AEA-442F-8E2F-903986A9A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EC3A3-F9B3-40DF-9CA2-20F55E60400A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DC63-2AEA-442F-8E2F-903986A9A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EC3A3-F9B3-40DF-9CA2-20F55E60400A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DC63-2AEA-442F-8E2F-903986A9A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EC3A3-F9B3-40DF-9CA2-20F55E60400A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DC63-2AEA-442F-8E2F-903986A9A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EC3A3-F9B3-40DF-9CA2-20F55E60400A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DC63-2AEA-442F-8E2F-903986A9A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EC3A3-F9B3-40DF-9CA2-20F55E60400A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DC63-2AEA-442F-8E2F-903986A9A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EC3A3-F9B3-40DF-9CA2-20F55E60400A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DC63-2AEA-442F-8E2F-903986A9A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EC3A3-F9B3-40DF-9CA2-20F55E60400A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DC63-2AEA-442F-8E2F-903986A9A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EC3A3-F9B3-40DF-9CA2-20F55E60400A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DC63-2AEA-442F-8E2F-903986A9A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EC3A3-F9B3-40DF-9CA2-20F55E60400A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DC63-2AEA-442F-8E2F-903986A9A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EC3A3-F9B3-40DF-9CA2-20F55E60400A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DC63-2AEA-442F-8E2F-903986A9A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EC3A3-F9B3-40DF-9CA2-20F55E60400A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4DC63-2AEA-442F-8E2F-903986A9A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6600" b="1" dirty="0" smtClean="0"/>
              <a:t>從聖經看同性婚姻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sz="4400" b="1" dirty="0" smtClean="0"/>
              <a:t>羅 馬 書 </a:t>
            </a:r>
            <a:r>
              <a:rPr lang="en-US" altLang="zh-CN" sz="4400" b="1" dirty="0" smtClean="0"/>
              <a:t>1:18-27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利 未 記 </a:t>
            </a:r>
            <a:r>
              <a:rPr lang="en-US" altLang="zh-CN" b="1" dirty="0" smtClean="0"/>
              <a:t>20:13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baseline="30000" dirty="0" smtClean="0"/>
              <a:t>13 </a:t>
            </a:r>
            <a:r>
              <a:rPr lang="zh-TW" altLang="en-US" b="1" dirty="0" smtClean="0"/>
              <a:t>人 若 與 男 人 </a:t>
            </a:r>
            <a:r>
              <a:rPr lang="zh-TW" altLang="en-US" b="1" u="sng" dirty="0" smtClean="0">
                <a:solidFill>
                  <a:srgbClr val="FF0000"/>
                </a:solidFill>
              </a:rPr>
              <a:t>苟 合 </a:t>
            </a:r>
            <a:r>
              <a:rPr lang="zh-TW" altLang="en-US" b="1" dirty="0" smtClean="0"/>
              <a:t>， 像 與 女 人 一 樣 ， 他 們 二 人 行 了 可 憎 的 事 ， 總 要 把 他 們 治 死 ， 罪 要 歸 到 他 們 身 上 。</a:t>
            </a:r>
            <a:endParaRPr lang="en-US" altLang="zh-TW" b="1" dirty="0" smtClean="0"/>
          </a:p>
          <a:p>
            <a:endParaRPr lang="en-US" b="1" dirty="0"/>
          </a:p>
          <a:p>
            <a:r>
              <a:rPr lang="en-US" b="1" dirty="0" smtClean="0"/>
              <a:t>CNV</a:t>
            </a:r>
          </a:p>
          <a:p>
            <a:r>
              <a:rPr lang="en-US" altLang="zh-TW" b="1" baseline="30000" dirty="0" smtClean="0"/>
              <a:t>13 </a:t>
            </a:r>
            <a:r>
              <a:rPr lang="zh-TW" altLang="en-US" b="1" dirty="0" smtClean="0"/>
              <a:t>如果有人</a:t>
            </a:r>
            <a:r>
              <a:rPr lang="zh-TW" altLang="en-US" b="1" u="sng" dirty="0" smtClean="0">
                <a:solidFill>
                  <a:srgbClr val="FF0000"/>
                </a:solidFill>
              </a:rPr>
              <a:t>與男人同睡</a:t>
            </a:r>
            <a:r>
              <a:rPr lang="zh-TW" altLang="en-US" b="1" dirty="0" smtClean="0"/>
              <a:t>，像與女人同睡一樣，他們二人行了可憎的事，必要把他們處死，他們必須承擔流血的罪責。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歌 林 多 前 書 </a:t>
            </a:r>
            <a:r>
              <a:rPr lang="en-US" altLang="zh-TW" b="1" dirty="0" smtClean="0"/>
              <a:t>6:9-10</a:t>
            </a:r>
            <a:endParaRPr lang="en-US" altLang="zh-TW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4000" b="1" baseline="30000" dirty="0" smtClean="0"/>
              <a:t>9 </a:t>
            </a:r>
            <a:r>
              <a:rPr lang="zh-TW" altLang="en-US" sz="4000" b="1" dirty="0" smtClean="0"/>
              <a:t>你 們 豈 不 知 不 義 的 人 不 能 承 受 神 的 國 麼 ？ 不 要 自 欺 ！ 無 論 是 淫 亂 的 、 拜 偶 像 的 、 姦 淫 的 、 作 </a:t>
            </a:r>
            <a:r>
              <a:rPr lang="zh-TW" altLang="en-US" sz="4000" b="1" u="sng" dirty="0" smtClean="0">
                <a:solidFill>
                  <a:srgbClr val="FF0000"/>
                </a:solidFill>
              </a:rPr>
              <a:t>孌 童</a:t>
            </a:r>
            <a:r>
              <a:rPr lang="zh-TW" altLang="en-US" sz="4000" b="1" dirty="0" smtClean="0"/>
              <a:t> 的 、 </a:t>
            </a:r>
            <a:r>
              <a:rPr lang="zh-TW" altLang="en-US" sz="4000" b="1" u="sng" dirty="0" smtClean="0">
                <a:solidFill>
                  <a:srgbClr val="FF0000"/>
                </a:solidFill>
              </a:rPr>
              <a:t>親 男 色 的 </a:t>
            </a:r>
            <a:r>
              <a:rPr lang="zh-TW" altLang="en-US" sz="4000" b="1" dirty="0" smtClean="0"/>
              <a:t>、</a:t>
            </a:r>
          </a:p>
          <a:p>
            <a:r>
              <a:rPr lang="en-US" altLang="zh-TW" sz="4000" b="1" baseline="30000" dirty="0" smtClean="0"/>
              <a:t>10 </a:t>
            </a:r>
            <a:r>
              <a:rPr lang="zh-TW" altLang="en-US" sz="4000" b="1" dirty="0" smtClean="0"/>
              <a:t>偷 竊 的 、 貪 婪 的 、 醉 酒 的 、 辱 罵 的 、 勒 索 的 ， 都 不 能 承 受 神 的 國 。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歌 林 多 前 書 </a:t>
            </a:r>
            <a:r>
              <a:rPr lang="en-US" altLang="zh-TW" b="1" dirty="0" smtClean="0"/>
              <a:t>6:9-10 ERV</a:t>
            </a:r>
            <a:endParaRPr lang="en-US" altLang="zh-TW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sz="4400" b="1" baseline="30000" dirty="0" smtClean="0"/>
              <a:t>9 </a:t>
            </a:r>
            <a:r>
              <a:rPr lang="zh-CN" altLang="en-US" sz="4400" b="1" dirty="0" smtClean="0"/>
              <a:t>难道你们不知道不义的人不会继承上帝的天国吗？不要欺骗自己！凡是性行为不道德、崇拜偶像、通奸、</a:t>
            </a:r>
            <a:r>
              <a:rPr lang="zh-CN" altLang="en-US" sz="4400" b="1" u="sng" dirty="0" smtClean="0">
                <a:solidFill>
                  <a:srgbClr val="FF0000"/>
                </a:solidFill>
              </a:rPr>
              <a:t>男妓</a:t>
            </a:r>
            <a:r>
              <a:rPr lang="zh-CN" altLang="en-US" sz="4400" b="1" dirty="0" smtClean="0"/>
              <a:t>、</a:t>
            </a:r>
            <a:r>
              <a:rPr lang="zh-CN" altLang="en-US" sz="4400" b="1" u="sng" dirty="0" smtClean="0">
                <a:solidFill>
                  <a:srgbClr val="FF0000"/>
                </a:solidFill>
              </a:rPr>
              <a:t>同性恋者</a:t>
            </a:r>
            <a:r>
              <a:rPr lang="zh-CN" altLang="en-US" sz="4400" b="1" dirty="0" smtClean="0"/>
              <a:t>、 </a:t>
            </a:r>
            <a:r>
              <a:rPr lang="en-US" altLang="zh-CN" sz="4400" b="1" baseline="30000" dirty="0" smtClean="0"/>
              <a:t>10 </a:t>
            </a:r>
            <a:r>
              <a:rPr lang="zh-CN" altLang="en-US" sz="4400" b="1" dirty="0" smtClean="0"/>
              <a:t>强盗、贪婪、醉鬼、诽谤和骗子都不能继承上帝的王国。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聖經對同性間性關係的形容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/>
              <a:t>行 污 穢 的 事</a:t>
            </a:r>
            <a:endParaRPr lang="en-US" altLang="zh-TW" sz="4000" b="1" dirty="0" smtClean="0"/>
          </a:p>
          <a:p>
            <a:r>
              <a:rPr lang="zh-TW" altLang="en-US" sz="4000" b="1" dirty="0" smtClean="0"/>
              <a:t>彼 此 玷 辱 自 己 的 身 體</a:t>
            </a:r>
            <a:endParaRPr lang="en-US" altLang="zh-TW" sz="4000" b="1" dirty="0" smtClean="0"/>
          </a:p>
          <a:p>
            <a:r>
              <a:rPr lang="zh-TW" altLang="en-US" sz="4000" b="1" dirty="0" smtClean="0"/>
              <a:t>是 可 憎 惡 的</a:t>
            </a:r>
            <a:endParaRPr lang="en-US" altLang="zh-TW" sz="4000" b="1" dirty="0" smtClean="0"/>
          </a:p>
          <a:p>
            <a:r>
              <a:rPr lang="zh-TW" altLang="en-US" sz="4000" b="1" dirty="0" smtClean="0"/>
              <a:t>行 了 可 憎 的 事</a:t>
            </a:r>
            <a:endParaRPr lang="en-US" altLang="zh-TW" sz="4000" b="1" dirty="0" smtClean="0"/>
          </a:p>
          <a:p>
            <a:r>
              <a:rPr lang="zh-TW" altLang="en-US" sz="4000" b="1" dirty="0" smtClean="0"/>
              <a:t>罪 要 歸 到 他 們</a:t>
            </a:r>
            <a:endParaRPr lang="en-US" altLang="zh-TW" sz="4000" b="1" dirty="0" smtClean="0"/>
          </a:p>
          <a:p>
            <a:r>
              <a:rPr lang="zh-TW" altLang="en-US" sz="4000" b="1" dirty="0" smtClean="0"/>
              <a:t>不 義 的 人 </a:t>
            </a:r>
            <a:endParaRPr lang="en-US" altLang="zh-TW" sz="4000" b="1" dirty="0" smtClean="0"/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聖經對同性間性關係的形容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 smtClean="0"/>
              <a:t>不 能 承 受 神 的 國</a:t>
            </a:r>
            <a:endParaRPr lang="en-US" altLang="zh-TW" sz="4800" b="1" dirty="0" smtClean="0"/>
          </a:p>
          <a:p>
            <a:r>
              <a:rPr lang="zh-TW" altLang="en-US" sz="4800" b="1" dirty="0" smtClean="0"/>
              <a:t>變 為 逆 性</a:t>
            </a:r>
            <a:endParaRPr lang="en-US" altLang="zh-TW" sz="4800" b="1" dirty="0" smtClean="0"/>
          </a:p>
          <a:p>
            <a:r>
              <a:rPr lang="zh-TW" altLang="en-US" sz="4800" b="1" dirty="0" smtClean="0"/>
              <a:t>行 可 羞 恥 的 事</a:t>
            </a:r>
            <a:endParaRPr lang="en-US" altLang="zh-TW" sz="4800" b="1" dirty="0" smtClean="0"/>
          </a:p>
          <a:p>
            <a:r>
              <a:rPr lang="zh-TW" altLang="en-US" sz="4800" b="1" dirty="0" smtClean="0"/>
              <a:t>這 妄 為 </a:t>
            </a:r>
            <a:endParaRPr lang="en-US" altLang="zh-TW" sz="4800" b="1" dirty="0" smtClean="0"/>
          </a:p>
          <a:p>
            <a:r>
              <a:rPr lang="zh-TW" altLang="en-US" sz="4800" b="1" dirty="0" smtClean="0"/>
              <a:t>當 得 的 報 應</a:t>
            </a:r>
            <a:endParaRPr lang="en-US" altLang="zh-TW" sz="4800" b="1" dirty="0" smtClean="0"/>
          </a:p>
          <a:p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2. </a:t>
            </a:r>
            <a:r>
              <a:rPr lang="zh-CN" altLang="en-US" sz="6000" dirty="0" smtClean="0"/>
              <a:t>明確的生活實例</a:t>
            </a:r>
            <a:endParaRPr lang="en-US" sz="6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 smtClean="0"/>
              <a:t>從聖經看同性婚姻</a:t>
            </a:r>
            <a:endParaRPr lang="en-US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創 世 記 </a:t>
            </a:r>
            <a:r>
              <a:rPr lang="en-US" altLang="zh-CN" b="1" dirty="0" smtClean="0"/>
              <a:t>19:1-9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b="1" dirty="0" smtClean="0"/>
              <a:t>19 </a:t>
            </a:r>
            <a:r>
              <a:rPr lang="zh-TW" altLang="en-US" b="1" dirty="0" smtClean="0"/>
              <a:t>那 兩 個 天 使 晚 上 到 了 所 多 瑪 ； 羅 得 正 坐 在 所 多 瑪 城 門 口 ， 看 見 他 們 ， 就 起 來 迎 接 ， 臉 伏 於 地 下 拜 ，</a:t>
            </a:r>
          </a:p>
          <a:p>
            <a:r>
              <a:rPr lang="en-US" altLang="zh-TW" b="1" baseline="30000" dirty="0" smtClean="0"/>
              <a:t>2 </a:t>
            </a:r>
            <a:r>
              <a:rPr lang="zh-TW" altLang="en-US" b="1" dirty="0" smtClean="0"/>
              <a:t>說 ： 我 主 阿 ， 請 你 們 到 僕 人 家 裡 洗 洗 腳 ， 住 一 夜 ， 清 早 起 來 再 走 。 他 們 說 ： 不 ！ 我 們 要 在 街 上 過 夜 。</a:t>
            </a:r>
          </a:p>
          <a:p>
            <a:r>
              <a:rPr lang="en-US" altLang="zh-TW" b="1" baseline="30000" dirty="0" smtClean="0"/>
              <a:t>3 </a:t>
            </a:r>
            <a:r>
              <a:rPr lang="zh-TW" altLang="en-US" b="1" dirty="0" smtClean="0"/>
              <a:t>羅 得 切 切 的 請 他 們 ， 他 們 這 才 進 去 ， 到 他 屋 裡 。 羅 得 為 他 們 預 備 筵 席 ， 烤 無 酵 餅 ， 他 們 就 吃 了 。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創 世 記 </a:t>
            </a:r>
            <a:r>
              <a:rPr lang="en-US" altLang="zh-CN" b="1" dirty="0" smtClean="0"/>
              <a:t>19:1-9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4000" b="1" baseline="30000" dirty="0" smtClean="0"/>
              <a:t>4 </a:t>
            </a:r>
            <a:r>
              <a:rPr lang="zh-TW" altLang="en-US" sz="4000" b="1" dirty="0" smtClean="0"/>
              <a:t>他 們 還 沒 有 躺 下 ， 所 多 瑪 城 裡 各 處 的 人 ， 連 老 帶 少 ， 都 來 圍 住 那 房 子 ，</a:t>
            </a:r>
          </a:p>
          <a:p>
            <a:r>
              <a:rPr lang="en-US" altLang="zh-TW" sz="4000" b="1" baseline="30000" dirty="0" smtClean="0"/>
              <a:t>5 </a:t>
            </a:r>
            <a:r>
              <a:rPr lang="zh-TW" altLang="en-US" sz="4000" b="1" dirty="0" smtClean="0"/>
              <a:t>呼 叫 羅 得 說 ： 今 日 晚 上 到 你 這 裡 來 的 人 在 那 裡 呢 ？ 把 他 們 帶 出 來 ， </a:t>
            </a:r>
            <a:r>
              <a:rPr lang="zh-TW" altLang="en-US" sz="4000" b="1" u="sng" dirty="0" smtClean="0">
                <a:solidFill>
                  <a:srgbClr val="FF0000"/>
                </a:solidFill>
              </a:rPr>
              <a:t>任 我 們 所 為 </a:t>
            </a:r>
            <a:r>
              <a:rPr lang="zh-TW" altLang="en-US" sz="4000" b="1" dirty="0" smtClean="0"/>
              <a:t>。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創 世 記 </a:t>
            </a:r>
            <a:r>
              <a:rPr lang="en-US" altLang="zh-CN" b="1" dirty="0" smtClean="0"/>
              <a:t>19:1-9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b="1" baseline="30000" dirty="0" smtClean="0"/>
              <a:t>7 </a:t>
            </a:r>
            <a:r>
              <a:rPr lang="zh-TW" altLang="en-US" b="1" dirty="0" smtClean="0"/>
              <a:t>說 ： 眾 弟 兄 ， 請 你 們 不 要 作 這 惡 事 。</a:t>
            </a:r>
          </a:p>
          <a:p>
            <a:r>
              <a:rPr lang="en-US" altLang="zh-TW" b="1" baseline="30000" dirty="0" smtClean="0"/>
              <a:t>8 </a:t>
            </a:r>
            <a:r>
              <a:rPr lang="zh-TW" altLang="en-US" b="1" dirty="0" smtClean="0"/>
              <a:t>我 有 兩 個 女 兒 ， 還 是 處 女 ， 容 我 領 出 來 ， 任 憑 你 們 的 心 願 而 行 ； 只 是 這 兩 個 人 既 然 到 我 舍 下 ， 不 要 向 他 們 作 甚 麼 。</a:t>
            </a:r>
          </a:p>
          <a:p>
            <a:r>
              <a:rPr lang="en-US" altLang="zh-TW" b="1" baseline="30000" dirty="0" smtClean="0"/>
              <a:t>9 </a:t>
            </a:r>
            <a:r>
              <a:rPr lang="zh-TW" altLang="en-US" b="1" dirty="0" smtClean="0"/>
              <a:t>眾 人 說 ： 退 去 罷 ！ 又 說 ： 這 個 人 來 寄 居 ， 還 想 要 作 官 哪 ！ 現 在 我 們 要 害 你 比 害 他 們 更 甚 。 眾 人 就 向 前 擁 擠 羅 得 ， 要 攻 破 房 門 。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創 世 記 </a:t>
            </a:r>
            <a:r>
              <a:rPr lang="en-US" altLang="zh-CN" b="1" dirty="0" smtClean="0"/>
              <a:t>19:12-13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sz="3600" b="1" baseline="30000" dirty="0" smtClean="0"/>
              <a:t>12 </a:t>
            </a:r>
            <a:r>
              <a:rPr lang="zh-TW" altLang="en-US" sz="3600" b="1" dirty="0" smtClean="0"/>
              <a:t>二 人 對 羅 得 說 ： 你 這 裡 還 有 甚 麼 人 麼 ？ 無 論 是 女 婿 是 兒 女 ， 和 這 城 中 一 切 屬 你 的 人 ， 你 都 要 將 他 們 從 這 地 方 帶 出 去 。</a:t>
            </a:r>
          </a:p>
          <a:p>
            <a:r>
              <a:rPr lang="en-US" altLang="zh-TW" sz="3600" b="1" baseline="30000" dirty="0" smtClean="0"/>
              <a:t>13 </a:t>
            </a:r>
            <a:r>
              <a:rPr lang="zh-TW" altLang="en-US" sz="3600" b="1" dirty="0" smtClean="0"/>
              <a:t>我 們 要 毀 滅 這 地 方 ； 因 為 城 內 </a:t>
            </a:r>
            <a:r>
              <a:rPr lang="zh-TW" altLang="en-US" sz="3600" b="1" u="sng" dirty="0" smtClean="0">
                <a:solidFill>
                  <a:srgbClr val="FF0000"/>
                </a:solidFill>
              </a:rPr>
              <a:t>罪 惡 的 聲 音 在 耶 和 華 面 前 甚 大 </a:t>
            </a:r>
            <a:r>
              <a:rPr lang="zh-TW" altLang="en-US" sz="3600" b="1" dirty="0" smtClean="0"/>
              <a:t>， 耶 和 華 差 我 們 來 ， 要 毀 滅 這 地 方 。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美國最高法院的判决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sz="5400" b="1" dirty="0" smtClean="0"/>
              <a:t>指 </a:t>
            </a:r>
            <a:r>
              <a:rPr lang="en-US" altLang="zh-CN" sz="5400" b="1" dirty="0" smtClean="0"/>
              <a:t>Federal Defense of Marriage Act (DOMA) </a:t>
            </a:r>
            <a:r>
              <a:rPr lang="zh-CN" altLang="en-US" sz="5400" b="1" dirty="0" smtClean="0"/>
              <a:t>中部份為違憲 </a:t>
            </a:r>
            <a:r>
              <a:rPr lang="en-US" altLang="zh-CN" sz="5400" b="1" dirty="0" smtClean="0"/>
              <a:t>(</a:t>
            </a:r>
            <a:r>
              <a:rPr lang="zh-CN" altLang="en-US" sz="5400" b="1" dirty="0" smtClean="0"/>
              <a:t>故此同性婚姻中的配偶</a:t>
            </a:r>
            <a:r>
              <a:rPr lang="en-US" altLang="zh-CN" sz="5400" b="1" dirty="0" smtClean="0"/>
              <a:t>, </a:t>
            </a:r>
            <a:r>
              <a:rPr lang="zh-CN" altLang="en-US" sz="5400" b="1" dirty="0" smtClean="0"/>
              <a:t>與異性婚姻中的配偶享有同等權益</a:t>
            </a:r>
            <a:r>
              <a:rPr lang="en-US" altLang="zh-CN" sz="5400" b="1" dirty="0" smtClean="0"/>
              <a:t>).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猶 大 書 </a:t>
            </a:r>
            <a:r>
              <a:rPr lang="en-US" altLang="zh-CN" b="1" dirty="0" smtClean="0"/>
              <a:t>1:7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4800" b="1" baseline="30000" dirty="0" smtClean="0"/>
              <a:t>7 </a:t>
            </a:r>
            <a:r>
              <a:rPr lang="zh-TW" altLang="en-US" sz="4800" b="1" dirty="0" smtClean="0"/>
              <a:t>又 如 所 多 瑪 、 蛾 摩 拉 和 周 圍 城 邑 的 人 也 照 他 們 </a:t>
            </a:r>
            <a:r>
              <a:rPr lang="zh-TW" altLang="en-US" sz="4800" b="1" u="sng" dirty="0" smtClean="0">
                <a:solidFill>
                  <a:srgbClr val="FF0000"/>
                </a:solidFill>
              </a:rPr>
              <a:t>一 味 的 行 淫 </a:t>
            </a:r>
            <a:r>
              <a:rPr lang="zh-TW" altLang="en-US" sz="4800" b="1" dirty="0" smtClean="0"/>
              <a:t>， </a:t>
            </a:r>
            <a:r>
              <a:rPr lang="zh-TW" altLang="en-US" sz="4800" b="1" u="sng" dirty="0" smtClean="0">
                <a:solidFill>
                  <a:srgbClr val="FF0000"/>
                </a:solidFill>
              </a:rPr>
              <a:t>隨 從 逆 性 的 情 慾</a:t>
            </a:r>
            <a:r>
              <a:rPr lang="zh-TW" altLang="en-US" sz="4800" b="1" dirty="0" smtClean="0"/>
              <a:t> ， 就 受 永 火 的 刑 罰 ， 作 為 鑑 戒 。</a:t>
            </a:r>
            <a:endParaRPr lang="en-US" sz="48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彼 得 後 書 </a:t>
            </a:r>
            <a:r>
              <a:rPr lang="en-US" altLang="zh-TW" b="1" dirty="0" smtClean="0"/>
              <a:t>2:5-6</a:t>
            </a:r>
            <a:endParaRPr lang="en-US" altLang="zh-TW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4400" b="1" baseline="30000" dirty="0" smtClean="0"/>
              <a:t>5 </a:t>
            </a:r>
            <a:r>
              <a:rPr lang="zh-TW" altLang="en-US" sz="4400" b="1" dirty="0" smtClean="0"/>
              <a:t>神 也 沒 有 寬 容 上 古 的 世 代 ， 曾 叫 洪 水 臨 到 那 不 敬 虔 的 世 代 </a:t>
            </a:r>
            <a:r>
              <a:rPr lang="en-US" altLang="zh-TW" sz="4400" b="1" dirty="0" smtClean="0"/>
              <a:t>…</a:t>
            </a:r>
            <a:endParaRPr lang="zh-TW" altLang="en-US" sz="4400" b="1" dirty="0" smtClean="0"/>
          </a:p>
          <a:p>
            <a:r>
              <a:rPr lang="en-US" altLang="zh-TW" sz="4400" b="1" baseline="30000" dirty="0" smtClean="0"/>
              <a:t>6 </a:t>
            </a:r>
            <a:r>
              <a:rPr lang="zh-TW" altLang="en-US" sz="4400" b="1" dirty="0" smtClean="0"/>
              <a:t>又 判 定 所 多 瑪 、 蛾 摩 拉 ， 將 二 城 傾 覆 ， 焚 燒 成 灰 ， 作 為 後 世 </a:t>
            </a:r>
            <a:r>
              <a:rPr lang="zh-TW" altLang="en-US" sz="4400" b="1" u="sng" dirty="0" smtClean="0">
                <a:solidFill>
                  <a:srgbClr val="FF0000"/>
                </a:solidFill>
              </a:rPr>
              <a:t>不 敬 虔 人 </a:t>
            </a:r>
            <a:r>
              <a:rPr lang="zh-TW" altLang="en-US" sz="4400" b="1" dirty="0" smtClean="0"/>
              <a:t>的 鑑 戒 ；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3. </a:t>
            </a:r>
            <a:r>
              <a:rPr lang="zh-CN" altLang="en-US" sz="5400" dirty="0" smtClean="0"/>
              <a:t>聖經對人際關係的期盼</a:t>
            </a:r>
            <a:endParaRPr lang="en-US" sz="5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 smtClean="0"/>
              <a:t>從聖經看同性婚姻</a:t>
            </a:r>
            <a:endParaRPr lang="en-US" sz="4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撒 母 耳 記 上 </a:t>
            </a:r>
            <a:r>
              <a:rPr lang="en-US" altLang="zh-TW" b="1" dirty="0" smtClean="0"/>
              <a:t>18:1-4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b="1" dirty="0" smtClean="0"/>
              <a:t>18 </a:t>
            </a:r>
            <a:r>
              <a:rPr lang="zh-TW" altLang="en-US" b="1" dirty="0" smtClean="0"/>
              <a:t>大 衛 對 掃 羅 說 完 了 話 ， </a:t>
            </a:r>
            <a:r>
              <a:rPr lang="zh-TW" altLang="en-US" b="1" u="sng" dirty="0" smtClean="0">
                <a:solidFill>
                  <a:srgbClr val="FF0000"/>
                </a:solidFill>
              </a:rPr>
              <a:t>約 拿 單 的 心 與 大 衛 的 心 深 相 契 合</a:t>
            </a:r>
            <a:r>
              <a:rPr lang="zh-TW" altLang="en-US" b="1" dirty="0" smtClean="0"/>
              <a:t> 。 約 拿 單 愛 大 衛 ， 如 同 愛 自 己 的 性 命 。</a:t>
            </a:r>
            <a:r>
              <a:rPr lang="en-US" altLang="zh-TW" b="1" dirty="0" smtClean="0"/>
              <a:t>…</a:t>
            </a:r>
            <a:endParaRPr lang="zh-TW" altLang="en-US" b="1" dirty="0" smtClean="0"/>
          </a:p>
          <a:p>
            <a:r>
              <a:rPr lang="en-US" altLang="zh-TW" b="1" baseline="30000" dirty="0" smtClean="0"/>
              <a:t>3 </a:t>
            </a:r>
            <a:r>
              <a:rPr lang="zh-TW" altLang="en-US" b="1" u="sng" dirty="0" smtClean="0">
                <a:solidFill>
                  <a:srgbClr val="FF0000"/>
                </a:solidFill>
              </a:rPr>
              <a:t>約 拿 單 愛 大 衛 如 同 愛 自 己 的 性 命 </a:t>
            </a:r>
            <a:r>
              <a:rPr lang="zh-TW" altLang="en-US" b="1" dirty="0" smtClean="0"/>
              <a:t>， 就 與 他 結 盟 。</a:t>
            </a:r>
          </a:p>
          <a:p>
            <a:r>
              <a:rPr lang="en-US" altLang="zh-TW" b="1" baseline="30000" dirty="0" smtClean="0"/>
              <a:t>4 </a:t>
            </a:r>
            <a:r>
              <a:rPr lang="zh-TW" altLang="en-US" b="1" dirty="0" smtClean="0"/>
              <a:t>約 拿 單 從 身 上 脫 下 外 袍 ， 給 了 大 衛 ， 又 將 戰 衣 、 刀 、 弓 、 腰 帶 都 給 了 他 。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撒 母 耳 記 上 </a:t>
            </a:r>
            <a:r>
              <a:rPr lang="en-US" altLang="zh-TW" b="1" dirty="0" smtClean="0"/>
              <a:t>20:14-16</a:t>
            </a:r>
            <a:endParaRPr lang="en-US" altLang="zh-TW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sz="4000" b="1" baseline="30000" dirty="0" smtClean="0"/>
              <a:t>14 </a:t>
            </a:r>
            <a:r>
              <a:rPr lang="zh-TW" altLang="en-US" sz="4000" b="1" dirty="0" smtClean="0"/>
              <a:t>你 要 照 耶 和 華 的 慈 愛 恩 待 我 ， 不 但 我 活 著 的 時 候 免 我 死 亡 ，</a:t>
            </a:r>
          </a:p>
          <a:p>
            <a:r>
              <a:rPr lang="en-US" altLang="zh-TW" sz="4000" b="1" baseline="30000" dirty="0" smtClean="0"/>
              <a:t>15 </a:t>
            </a:r>
            <a:r>
              <a:rPr lang="zh-TW" altLang="en-US" sz="4000" b="1" dirty="0" smtClean="0"/>
              <a:t>就 是 我 死 後 ， 耶 和 華 從 地 上 剪 除 你 仇 敵 的 時 候 ， 你 也 </a:t>
            </a:r>
            <a:r>
              <a:rPr lang="zh-TW" altLang="en-US" sz="4000" b="1" u="sng" dirty="0" smtClean="0">
                <a:solidFill>
                  <a:srgbClr val="FF0000"/>
                </a:solidFill>
              </a:rPr>
              <a:t>永 不 可 向 我 家 絕 了 恩 惠 </a:t>
            </a:r>
            <a:r>
              <a:rPr lang="zh-TW" altLang="en-US" sz="4000" b="1" dirty="0" smtClean="0"/>
              <a:t>。</a:t>
            </a:r>
          </a:p>
          <a:p>
            <a:r>
              <a:rPr lang="en-US" altLang="zh-TW" sz="4000" b="1" baseline="30000" dirty="0" smtClean="0"/>
              <a:t>16 </a:t>
            </a:r>
            <a:r>
              <a:rPr lang="zh-TW" altLang="en-US" sz="4000" b="1" dirty="0" smtClean="0"/>
              <a:t>於 是 </a:t>
            </a:r>
            <a:r>
              <a:rPr lang="zh-TW" altLang="en-US" sz="4000" b="1" u="sng" dirty="0" smtClean="0">
                <a:solidFill>
                  <a:srgbClr val="FF0000"/>
                </a:solidFill>
              </a:rPr>
              <a:t>約 拿 單 與 大 衛 家 結 盟 </a:t>
            </a:r>
            <a:r>
              <a:rPr lang="zh-TW" altLang="en-US" sz="4000" b="1" dirty="0" smtClean="0"/>
              <a:t>，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瑪 拉 基 書 </a:t>
            </a:r>
            <a:r>
              <a:rPr lang="en-US" altLang="zh-TW" b="1" dirty="0" smtClean="0"/>
              <a:t>2:15-16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4400" b="1" baseline="30000" dirty="0" smtClean="0"/>
              <a:t>15 </a:t>
            </a:r>
            <a:r>
              <a:rPr lang="zh-TW" altLang="en-US" sz="4400" b="1" dirty="0" smtClean="0"/>
              <a:t>雖 然 神 有 靈 的 餘 力 能 造 多 人 ， 他 不 是 單 造 一 人 麼 ？ </a:t>
            </a:r>
            <a:r>
              <a:rPr lang="zh-TW" altLang="en-US" sz="4400" b="1" u="sng" dirty="0" smtClean="0">
                <a:solidFill>
                  <a:srgbClr val="FF0000"/>
                </a:solidFill>
              </a:rPr>
              <a:t>為 何 只 造 一 人 呢 </a:t>
            </a:r>
            <a:r>
              <a:rPr lang="zh-TW" altLang="en-US" sz="4400" b="1" dirty="0" smtClean="0"/>
              <a:t>？ 乃 是 他 </a:t>
            </a:r>
            <a:r>
              <a:rPr lang="zh-TW" altLang="en-US" sz="4400" b="1" u="sng" dirty="0" smtClean="0">
                <a:solidFill>
                  <a:srgbClr val="FF0000"/>
                </a:solidFill>
              </a:rPr>
              <a:t>願 人 得 虔 誠 的 後 裔 </a:t>
            </a:r>
            <a:r>
              <a:rPr lang="zh-TW" altLang="en-US" sz="4400" b="1" dirty="0" smtClean="0"/>
              <a:t>。 所 以 </a:t>
            </a:r>
            <a:r>
              <a:rPr lang="zh-TW" altLang="en-US" sz="4400" b="1" u="sng" dirty="0" smtClean="0">
                <a:solidFill>
                  <a:srgbClr val="FF0000"/>
                </a:solidFill>
              </a:rPr>
              <a:t>當 謹 守 你 們 的 心 </a:t>
            </a:r>
            <a:r>
              <a:rPr lang="zh-TW" altLang="en-US" sz="4400" b="1" dirty="0" smtClean="0"/>
              <a:t>， 誰 也 不 可 以 詭 詐 待 幼 年 所 娶 的 妻 。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瑪 拉 基 書 </a:t>
            </a:r>
            <a:r>
              <a:rPr lang="en-US" altLang="zh-TW" b="1" dirty="0" smtClean="0"/>
              <a:t>2:15-16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4800" b="1" baseline="30000" dirty="0" smtClean="0"/>
              <a:t>16 </a:t>
            </a:r>
            <a:r>
              <a:rPr lang="zh-TW" altLang="en-US" sz="4800" b="1" dirty="0" smtClean="0"/>
              <a:t>耶 和 華 ─ 以 色 列 的 神 說 ： </a:t>
            </a:r>
            <a:r>
              <a:rPr lang="zh-TW" altLang="en-US" sz="4800" b="1" u="sng" dirty="0" smtClean="0">
                <a:solidFill>
                  <a:srgbClr val="FF0000"/>
                </a:solidFill>
              </a:rPr>
              <a:t>休 妻</a:t>
            </a:r>
            <a:r>
              <a:rPr lang="zh-TW" altLang="en-US" sz="4800" b="1" dirty="0" smtClean="0"/>
              <a:t> 的 事 和 以 </a:t>
            </a:r>
            <a:r>
              <a:rPr lang="zh-TW" altLang="en-US" sz="4800" b="1" u="sng" dirty="0" smtClean="0">
                <a:solidFill>
                  <a:srgbClr val="FF0000"/>
                </a:solidFill>
              </a:rPr>
              <a:t>強 暴 待 妻 </a:t>
            </a:r>
            <a:r>
              <a:rPr lang="zh-TW" altLang="en-US" sz="4800" b="1" dirty="0" smtClean="0"/>
              <a:t>的 人 </a:t>
            </a:r>
            <a:r>
              <a:rPr lang="zh-TW" altLang="en-US" sz="4800" b="1" u="sng" dirty="0" smtClean="0">
                <a:solidFill>
                  <a:srgbClr val="FF0000"/>
                </a:solidFill>
              </a:rPr>
              <a:t>都 是 我 所 恨 惡 </a:t>
            </a:r>
            <a:r>
              <a:rPr lang="zh-TW" altLang="en-US" sz="4800" b="1" dirty="0" smtClean="0"/>
              <a:t>的 ！ 所 以 </a:t>
            </a:r>
            <a:r>
              <a:rPr lang="zh-TW" altLang="en-US" sz="4800" b="1" u="sng" dirty="0" smtClean="0">
                <a:solidFill>
                  <a:srgbClr val="FF0000"/>
                </a:solidFill>
              </a:rPr>
              <a:t>當 謹 守 你 們 的 心 </a:t>
            </a:r>
            <a:r>
              <a:rPr lang="zh-TW" altLang="en-US" sz="4800" b="1" dirty="0" smtClean="0"/>
              <a:t>， 不 可 行 詭 詐 。 這 是 萬 軍 之 耶 和 華 說 的 。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馬 太 福 音 </a:t>
            </a:r>
            <a:r>
              <a:rPr lang="en-US" altLang="zh-TW" b="1" dirty="0" smtClean="0"/>
              <a:t>19:4-6</a:t>
            </a:r>
            <a:endParaRPr lang="en-US" altLang="zh-TW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TW" sz="4800" b="1" baseline="30000" dirty="0" smtClean="0"/>
              <a:t>4 </a:t>
            </a:r>
            <a:r>
              <a:rPr lang="zh-TW" altLang="en-US" sz="4800" b="1" dirty="0" smtClean="0"/>
              <a:t>耶 穌 回 答 說 ： 那 起 初 造 人 的 ， 是 </a:t>
            </a:r>
            <a:r>
              <a:rPr lang="zh-TW" altLang="en-US" sz="4800" b="1" u="sng" dirty="0" smtClean="0">
                <a:solidFill>
                  <a:srgbClr val="FF0000"/>
                </a:solidFill>
              </a:rPr>
              <a:t>造 男 造 女 </a:t>
            </a:r>
            <a:r>
              <a:rPr lang="zh-TW" altLang="en-US" sz="4800" b="1" dirty="0" smtClean="0"/>
              <a:t>，</a:t>
            </a:r>
          </a:p>
          <a:p>
            <a:r>
              <a:rPr lang="en-US" altLang="zh-TW" sz="4800" b="1" baseline="30000" dirty="0" smtClean="0"/>
              <a:t>5 </a:t>
            </a:r>
            <a:r>
              <a:rPr lang="zh-TW" altLang="en-US" sz="4800" b="1" dirty="0" smtClean="0"/>
              <a:t>並 且 說 ： 因 此 ， 人 要 離 開 父 母 ， 與 妻 子 連 合 ， </a:t>
            </a:r>
            <a:r>
              <a:rPr lang="zh-TW" altLang="en-US" sz="4800" b="1" u="sng" dirty="0" smtClean="0">
                <a:solidFill>
                  <a:srgbClr val="FF0000"/>
                </a:solidFill>
              </a:rPr>
              <a:t>二 人</a:t>
            </a:r>
            <a:r>
              <a:rPr lang="zh-TW" altLang="en-US" sz="4800" b="1" dirty="0" smtClean="0"/>
              <a:t> 成 為 一 體 。 這 經 你 們 沒 有 念 過 麼 ？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馬 太 福 音 </a:t>
            </a:r>
            <a:r>
              <a:rPr lang="en-US" altLang="zh-TW" b="1" dirty="0" smtClean="0"/>
              <a:t>19:4-6</a:t>
            </a:r>
            <a:endParaRPr lang="en-US" altLang="zh-TW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4800" b="1" baseline="30000" dirty="0" smtClean="0"/>
              <a:t>6 </a:t>
            </a:r>
            <a:r>
              <a:rPr lang="zh-TW" altLang="en-US" sz="4800" b="1" dirty="0" smtClean="0"/>
              <a:t>既 然 如 此 ， </a:t>
            </a:r>
            <a:r>
              <a:rPr lang="zh-TW" altLang="en-US" sz="4800" b="1" u="sng" dirty="0" smtClean="0">
                <a:solidFill>
                  <a:srgbClr val="FF0000"/>
                </a:solidFill>
              </a:rPr>
              <a:t>夫 妻</a:t>
            </a:r>
            <a:r>
              <a:rPr lang="zh-TW" altLang="en-US" sz="4800" b="1" dirty="0" smtClean="0"/>
              <a:t> 不 再 是 兩 個 人 ， </a:t>
            </a:r>
            <a:r>
              <a:rPr lang="zh-TW" altLang="en-US" sz="4800" b="1" u="sng" dirty="0" smtClean="0">
                <a:solidFill>
                  <a:srgbClr val="FF0000"/>
                </a:solidFill>
              </a:rPr>
              <a:t>乃 是 一 體 </a:t>
            </a:r>
            <a:r>
              <a:rPr lang="zh-TW" altLang="en-US" sz="4800" b="1" dirty="0" smtClean="0"/>
              <a:t>的 了 。 所 以 ， 神 配 合 的 ， 人 不 可 分 開 。</a:t>
            </a:r>
            <a:endParaRPr lang="zh-TW" altLang="en-US" sz="48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羅 馬 書 </a:t>
            </a:r>
            <a:r>
              <a:rPr lang="en-US" altLang="zh-CN" b="1" dirty="0" smtClean="0"/>
              <a:t>1:18-23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4800" b="1" dirty="0" smtClean="0"/>
              <a:t>“</a:t>
            </a:r>
            <a:r>
              <a:rPr lang="zh-TW" altLang="en-US" sz="4800" b="1" dirty="0" smtClean="0"/>
              <a:t>行 不 義 </a:t>
            </a:r>
            <a:r>
              <a:rPr lang="zh-TW" altLang="en-US" sz="4800" b="1" u="sng" dirty="0" smtClean="0">
                <a:solidFill>
                  <a:srgbClr val="FF0000"/>
                </a:solidFill>
              </a:rPr>
              <a:t>阻 擋</a:t>
            </a:r>
            <a:r>
              <a:rPr lang="zh-TW" altLang="en-US" sz="4800" b="1" dirty="0" smtClean="0"/>
              <a:t> 真 理 的 人</a:t>
            </a:r>
            <a:r>
              <a:rPr lang="en-US" altLang="zh-TW" sz="4800" b="1" dirty="0" smtClean="0"/>
              <a:t>”</a:t>
            </a:r>
          </a:p>
          <a:p>
            <a:r>
              <a:rPr lang="en-US" altLang="zh-TW" sz="4800" b="1" dirty="0" smtClean="0"/>
              <a:t>“</a:t>
            </a:r>
            <a:r>
              <a:rPr lang="en-US" altLang="zh-TW" sz="4800" b="1" dirty="0" err="1" smtClean="0"/>
              <a:t>katechonton</a:t>
            </a:r>
            <a:r>
              <a:rPr lang="en-US" altLang="zh-TW" sz="4800" b="1" dirty="0" smtClean="0"/>
              <a:t>” = holding down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美國最高法院的判决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sz="5400" b="1" dirty="0" smtClean="0"/>
              <a:t>不接纳反對同性婚姻團體申請反駁地方法院中止</a:t>
            </a:r>
            <a:r>
              <a:rPr lang="en-US" altLang="zh-CN" sz="5400" b="1" dirty="0" smtClean="0"/>
              <a:t>Proposition 8 </a:t>
            </a:r>
            <a:r>
              <a:rPr lang="zh-CN" altLang="en-US" sz="5400" b="1" dirty="0" smtClean="0"/>
              <a:t>的申訢 </a:t>
            </a:r>
            <a:r>
              <a:rPr lang="en-US" altLang="zh-CN" sz="5400" b="1" dirty="0" smtClean="0"/>
              <a:t>(</a:t>
            </a:r>
            <a:r>
              <a:rPr lang="zh-CN" altLang="en-US" sz="5400" b="1" dirty="0" smtClean="0"/>
              <a:t>故此間接承認地方法認為</a:t>
            </a:r>
            <a:r>
              <a:rPr lang="en-US" altLang="zh-CN" sz="5400" b="1" dirty="0" smtClean="0"/>
              <a:t>Proposal 8 </a:t>
            </a:r>
            <a:r>
              <a:rPr lang="zh-CN" altLang="en-US" sz="5400" b="1" dirty="0" smtClean="0"/>
              <a:t>不合法的判決</a:t>
            </a:r>
            <a:r>
              <a:rPr lang="en-US" altLang="zh-CN" sz="5400" b="1" dirty="0" smtClean="0"/>
              <a:t>).</a:t>
            </a:r>
            <a:endParaRPr lang="en-US" sz="5400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羅 馬 書 </a:t>
            </a:r>
            <a:r>
              <a:rPr lang="en-US" altLang="zh-CN" b="1" dirty="0" smtClean="0"/>
              <a:t>1:18-23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6000" b="1" dirty="0" smtClean="0"/>
              <a:t>“</a:t>
            </a:r>
            <a:r>
              <a:rPr lang="zh-TW" altLang="en-US" sz="6000" b="1" dirty="0" smtClean="0"/>
              <a:t>叫 人 無 可 推 諉</a:t>
            </a:r>
            <a:r>
              <a:rPr lang="en-US" altLang="zh-TW" sz="6000" b="1" dirty="0" smtClean="0"/>
              <a:t>”</a:t>
            </a:r>
          </a:p>
          <a:p>
            <a:r>
              <a:rPr lang="zh-CN" altLang="en-US" sz="6000" b="1" dirty="0" smtClean="0"/>
              <a:t>故意對上帝的真理</a:t>
            </a:r>
            <a:r>
              <a:rPr lang="zh-CN" altLang="en-US" sz="6000" b="1" u="sng" dirty="0" smtClean="0">
                <a:solidFill>
                  <a:srgbClr val="FF0000"/>
                </a:solidFill>
              </a:rPr>
              <a:t>視而不見</a:t>
            </a:r>
            <a:endParaRPr lang="en-US" altLang="zh-TW" sz="6000" b="1" u="sng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羅 馬 書 </a:t>
            </a:r>
            <a:r>
              <a:rPr lang="en-US" altLang="zh-CN" b="1" dirty="0" smtClean="0"/>
              <a:t>1:18-23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5400" b="1" dirty="0" smtClean="0"/>
              <a:t>“</a:t>
            </a:r>
            <a:r>
              <a:rPr lang="zh-TW" altLang="en-US" sz="5400" b="1" dirty="0" smtClean="0"/>
              <a:t>卻 不 當 作 神 榮 耀 他 ， 也 不 感 謝 他</a:t>
            </a:r>
            <a:r>
              <a:rPr lang="en-US" altLang="zh-TW" sz="5400" b="1" dirty="0" smtClean="0"/>
              <a:t>”</a:t>
            </a:r>
          </a:p>
          <a:p>
            <a:r>
              <a:rPr lang="zh-CN" altLang="en-US" sz="5400" b="1" dirty="0" smtClean="0"/>
              <a:t>扭曲上帝的榮耀</a:t>
            </a:r>
            <a:r>
              <a:rPr lang="en-US" altLang="zh-CN" sz="5400" b="1" dirty="0" smtClean="0"/>
              <a:t>, </a:t>
            </a:r>
            <a:r>
              <a:rPr lang="zh-CN" altLang="en-US" sz="5400" b="1" u="sng" dirty="0" smtClean="0">
                <a:solidFill>
                  <a:srgbClr val="FF0000"/>
                </a:solidFill>
              </a:rPr>
              <a:t>不敬畏</a:t>
            </a:r>
            <a:r>
              <a:rPr lang="zh-CN" altLang="en-US" sz="5400" b="1" dirty="0" smtClean="0"/>
              <a:t>上帝</a:t>
            </a:r>
            <a:r>
              <a:rPr lang="en-US" altLang="zh-CN" sz="5400" b="1" dirty="0" smtClean="0"/>
              <a:t>, </a:t>
            </a:r>
            <a:r>
              <a:rPr lang="zh-CN" altLang="en-US" sz="5400" b="1" u="sng" dirty="0" smtClean="0">
                <a:solidFill>
                  <a:srgbClr val="FF0000"/>
                </a:solidFill>
              </a:rPr>
              <a:t>不順服</a:t>
            </a:r>
            <a:r>
              <a:rPr lang="zh-CN" altLang="en-US" sz="5400" b="1" dirty="0" smtClean="0"/>
              <a:t>上帝的律法</a:t>
            </a:r>
            <a:endParaRPr lang="en-US" sz="5400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438399"/>
            <a:ext cx="8229600" cy="236220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CN" altLang="en-US" sz="4800" b="1" smtClean="0"/>
              <a:t>錯誤的推論</a:t>
            </a:r>
            <a:r>
              <a:rPr lang="en-US" altLang="zh-CN" sz="4800" b="1" dirty="0" smtClean="0"/>
              <a:t>:</a:t>
            </a:r>
          </a:p>
          <a:p>
            <a:pPr algn="ctr">
              <a:buNone/>
            </a:pPr>
            <a:r>
              <a:rPr lang="zh-CN" altLang="en-US" sz="4800" b="1" dirty="0" smtClean="0"/>
              <a:t>幾次與百千次之別</a:t>
            </a:r>
            <a:r>
              <a:rPr lang="en-US" altLang="zh-CN" sz="4800" b="1" dirty="0" smtClean="0"/>
              <a:t>?</a:t>
            </a:r>
            <a:endParaRPr lang="en-US" sz="4800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瑪 拉 基 書 </a:t>
            </a:r>
            <a:r>
              <a:rPr lang="en-US" altLang="zh-TW" b="1" dirty="0" smtClean="0"/>
              <a:t>3:16-18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4800" b="1" baseline="30000" dirty="0" smtClean="0"/>
              <a:t>16 </a:t>
            </a:r>
            <a:r>
              <a:rPr lang="zh-TW" altLang="en-US" sz="4800" b="1" dirty="0" smtClean="0"/>
              <a:t>那 時 ， 敬 畏 耶 和 華 的 彼 此 談 論 ， </a:t>
            </a:r>
            <a:r>
              <a:rPr lang="zh-TW" altLang="en-US" sz="4800" b="1" u="sng" dirty="0" smtClean="0">
                <a:solidFill>
                  <a:srgbClr val="FF0000"/>
                </a:solidFill>
              </a:rPr>
              <a:t>耶 和 華 側 耳 而 聽 </a:t>
            </a:r>
            <a:r>
              <a:rPr lang="zh-TW" altLang="en-US" sz="4800" b="1" dirty="0" smtClean="0"/>
              <a:t>， 且 有 紀 念 冊 在 他 面 前 ， 記 錄 那 </a:t>
            </a:r>
            <a:r>
              <a:rPr lang="zh-TW" altLang="en-US" sz="4800" b="1" u="sng" dirty="0" smtClean="0">
                <a:solidFill>
                  <a:srgbClr val="FF0000"/>
                </a:solidFill>
              </a:rPr>
              <a:t>敬 畏</a:t>
            </a:r>
            <a:r>
              <a:rPr lang="zh-TW" altLang="en-US" sz="4800" b="1" dirty="0" smtClean="0"/>
              <a:t> 耶 和 華 、 </a:t>
            </a:r>
            <a:r>
              <a:rPr lang="zh-TW" altLang="en-US" sz="4800" b="1" u="sng" dirty="0" smtClean="0">
                <a:solidFill>
                  <a:srgbClr val="FF0000"/>
                </a:solidFill>
              </a:rPr>
              <a:t>思 念 他 名 </a:t>
            </a:r>
            <a:r>
              <a:rPr lang="zh-TW" altLang="en-US" sz="4800" b="1" dirty="0" smtClean="0"/>
              <a:t>的 人 。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瑪 拉 基 書 </a:t>
            </a:r>
            <a:r>
              <a:rPr lang="en-US" altLang="zh-TW" b="1" dirty="0" smtClean="0"/>
              <a:t>3:16-18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4000" b="1" baseline="30000" dirty="0" smtClean="0"/>
              <a:t>17 </a:t>
            </a:r>
            <a:r>
              <a:rPr lang="zh-TW" altLang="en-US" sz="4000" b="1" dirty="0" smtClean="0"/>
              <a:t>萬 軍 之 耶 和 華 說 ： 在 我 所 定 的 日 子 ， 他 們 必 屬 我 ， 特 特 歸 我 。 </a:t>
            </a:r>
            <a:r>
              <a:rPr lang="zh-TW" altLang="en-US" sz="4000" b="1" u="sng" dirty="0" smtClean="0">
                <a:solidFill>
                  <a:srgbClr val="FF0000"/>
                </a:solidFill>
              </a:rPr>
              <a:t>我 必 憐 恤 他 們 </a:t>
            </a:r>
            <a:r>
              <a:rPr lang="zh-TW" altLang="en-US" sz="4000" b="1" dirty="0" smtClean="0"/>
              <a:t>， </a:t>
            </a:r>
            <a:r>
              <a:rPr lang="zh-TW" altLang="en-US" sz="4000" b="1" u="sng" dirty="0" smtClean="0">
                <a:solidFill>
                  <a:srgbClr val="FF0000"/>
                </a:solidFill>
              </a:rPr>
              <a:t>如 同 </a:t>
            </a:r>
            <a:r>
              <a:rPr lang="zh-TW" altLang="en-US" sz="4000" b="1" dirty="0" smtClean="0"/>
              <a:t>人 憐 恤 服 事 </a:t>
            </a:r>
            <a:r>
              <a:rPr lang="zh-TW" altLang="en-US" sz="4000" b="1" u="sng" dirty="0" smtClean="0">
                <a:solidFill>
                  <a:srgbClr val="FF0000"/>
                </a:solidFill>
              </a:rPr>
              <a:t>自 己 的 兒 子 </a:t>
            </a:r>
            <a:r>
              <a:rPr lang="zh-TW" altLang="en-US" sz="4000" b="1" dirty="0" smtClean="0"/>
              <a:t>。</a:t>
            </a:r>
          </a:p>
          <a:p>
            <a:r>
              <a:rPr lang="en-US" altLang="zh-TW" sz="4000" b="1" baseline="30000" dirty="0" smtClean="0"/>
              <a:t>18 </a:t>
            </a:r>
            <a:r>
              <a:rPr lang="zh-TW" altLang="en-US" sz="4000" b="1" dirty="0" smtClean="0"/>
              <a:t>那 時 你 們 必 歸 回 ， 將 善 人 和 惡 人 ， 事 奉 神 的 和 不 事 奉 神 的 ， </a:t>
            </a:r>
            <a:r>
              <a:rPr lang="zh-TW" altLang="en-US" sz="4000" b="1" u="sng" dirty="0" smtClean="0">
                <a:solidFill>
                  <a:srgbClr val="FF0000"/>
                </a:solidFill>
              </a:rPr>
              <a:t>分 別 出 來 </a:t>
            </a:r>
            <a:r>
              <a:rPr lang="zh-TW" altLang="en-US" sz="4000" b="1" dirty="0" smtClean="0"/>
              <a:t>。</a:t>
            </a:r>
            <a:endParaRPr lang="zh-TW" altLang="en-US" sz="4000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Franklin Graham </a:t>
            </a:r>
            <a:r>
              <a:rPr lang="zh-CN" altLang="en-US" b="1" dirty="0" smtClean="0"/>
              <a:t>與葛理翰傳道會的宣言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 smtClean="0"/>
              <a:t>我極度不同意至高法院對這兩宗婚姻案件的判决</a:t>
            </a:r>
            <a:r>
              <a:rPr lang="en-US" altLang="zh-CN" sz="4000" b="1" dirty="0" smtClean="0"/>
              <a:t>. </a:t>
            </a:r>
            <a:r>
              <a:rPr lang="zh-CN" altLang="en-US" sz="4000" b="1" dirty="0" smtClean="0"/>
              <a:t>在關乎上帝律法的事上</a:t>
            </a:r>
            <a:r>
              <a:rPr lang="en-US" altLang="zh-CN" sz="4000" b="1" dirty="0" smtClean="0"/>
              <a:t>, </a:t>
            </a:r>
            <a:r>
              <a:rPr lang="zh-CN" altLang="en-US" sz="4000" b="1" dirty="0" smtClean="0"/>
              <a:t>我或任何人對一個法庭的判決的看法都不重要</a:t>
            </a:r>
            <a:r>
              <a:rPr lang="en-US" altLang="zh-CN" sz="4000" b="1" dirty="0" smtClean="0"/>
              <a:t>. </a:t>
            </a:r>
            <a:r>
              <a:rPr lang="zh-CN" altLang="en-US" sz="4000" b="1" u="sng" dirty="0" smtClean="0">
                <a:solidFill>
                  <a:srgbClr val="FF0000"/>
                </a:solidFill>
              </a:rPr>
              <a:t>上帝創立了婚姻</a:t>
            </a:r>
            <a:r>
              <a:rPr lang="en-US" altLang="zh-CN" sz="4000" b="1" dirty="0" smtClean="0"/>
              <a:t>, </a:t>
            </a:r>
            <a:r>
              <a:rPr lang="zh-CN" altLang="en-US" sz="4000" b="1" u="sng" dirty="0" smtClean="0">
                <a:solidFill>
                  <a:srgbClr val="FF0000"/>
                </a:solidFill>
              </a:rPr>
              <a:t>並對婚姻给予定義</a:t>
            </a:r>
            <a:r>
              <a:rPr lang="en-US" altLang="zh-CN" sz="4000" b="1" dirty="0" smtClean="0"/>
              <a:t>. </a:t>
            </a:r>
            <a:r>
              <a:rPr lang="zh-CN" altLang="en-US" sz="4000" b="1" dirty="0" smtClean="0"/>
              <a:t>任何個人或制度試圖對婚姻另下定義</a:t>
            </a:r>
            <a:r>
              <a:rPr lang="en-US" altLang="zh-CN" sz="4000" b="1" dirty="0" smtClean="0"/>
              <a:t>, </a:t>
            </a:r>
            <a:r>
              <a:rPr lang="zh-CN" altLang="en-US" sz="4000" b="1" dirty="0" smtClean="0"/>
              <a:t>都是至终對上帝挑戰</a:t>
            </a:r>
            <a:r>
              <a:rPr lang="en-US" altLang="zh-CN" sz="4000" b="1" dirty="0" smtClean="0"/>
              <a:t>.</a:t>
            </a:r>
            <a:endParaRPr lang="en-US" sz="4000" b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Franklin Graham </a:t>
            </a:r>
            <a:r>
              <a:rPr lang="zh-CN" altLang="en-US" b="1" dirty="0" smtClean="0"/>
              <a:t>與葛理翰傳道會的宣言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/>
              <a:t>我們這些作基督跟隨者的人</a:t>
            </a:r>
            <a:r>
              <a:rPr lang="en-US" altLang="zh-CN" sz="3600" b="1" dirty="0" smtClean="0"/>
              <a:t>, </a:t>
            </a:r>
            <a:r>
              <a:rPr lang="zh-CN" altLang="en-US" sz="3600" b="1" dirty="0" smtClean="0"/>
              <a:t>必需用基督對我們的愛</a:t>
            </a:r>
            <a:r>
              <a:rPr lang="en-US" altLang="zh-CN" sz="3600" b="1" dirty="0" smtClean="0"/>
              <a:t>, </a:t>
            </a:r>
            <a:r>
              <a:rPr lang="zh-CN" altLang="en-US" sz="3600" b="1" dirty="0" smtClean="0"/>
              <a:t>努力去愛他人</a:t>
            </a:r>
            <a:r>
              <a:rPr lang="en-US" altLang="zh-CN" sz="3600" b="1" dirty="0" smtClean="0"/>
              <a:t>--</a:t>
            </a:r>
            <a:r>
              <a:rPr lang="zh-CN" altLang="en-US" sz="3600" b="1" dirty="0" smtClean="0"/>
              <a:t> 甚至對婚姻定義基本分歧的人</a:t>
            </a:r>
            <a:r>
              <a:rPr lang="en-US" altLang="zh-CN" sz="3600" b="1" dirty="0" smtClean="0"/>
              <a:t>. </a:t>
            </a:r>
            <a:r>
              <a:rPr lang="zh-CN" altLang="en-US" sz="3600" b="1" dirty="0" smtClean="0"/>
              <a:t>我深信人人都該得到尊重</a:t>
            </a:r>
            <a:r>
              <a:rPr lang="en-US" altLang="zh-CN" sz="3600" b="1" dirty="0" smtClean="0"/>
              <a:t>, </a:t>
            </a:r>
            <a:r>
              <a:rPr lang="zh-CN" altLang="en-US" sz="3600" b="1" dirty="0" smtClean="0"/>
              <a:t>並且可以被上帝的愛摩着</a:t>
            </a:r>
            <a:r>
              <a:rPr lang="en-US" altLang="zh-CN" sz="3600" b="1" dirty="0" smtClean="0"/>
              <a:t>. </a:t>
            </a:r>
            <a:r>
              <a:rPr lang="zh-CN" altLang="en-US" sz="3600" b="1" dirty="0" smtClean="0"/>
              <a:t>但</a:t>
            </a:r>
            <a:r>
              <a:rPr lang="zh-CN" altLang="en-US" sz="3600" b="1" u="sng" dirty="0" smtClean="0">
                <a:solidFill>
                  <a:srgbClr val="FF0000"/>
                </a:solidFill>
              </a:rPr>
              <a:t>我不相信任何人有權柄去重新釐訂</a:t>
            </a:r>
            <a:r>
              <a:rPr lang="zh-CN" altLang="en-US" sz="3600" b="1" dirty="0" smtClean="0"/>
              <a:t>上帝對這宇宙和其中居民的神聖規劃</a:t>
            </a:r>
            <a:r>
              <a:rPr lang="en-US" altLang="zh-CN" sz="3600" b="1" dirty="0" smtClean="0"/>
              <a:t>--</a:t>
            </a:r>
            <a:r>
              <a:rPr lang="zh-CN" altLang="en-US" sz="3600" b="1" dirty="0" smtClean="0"/>
              <a:t>唯獨他是創造者</a:t>
            </a:r>
            <a:r>
              <a:rPr lang="en-US" altLang="zh-CN" sz="3600" b="1" dirty="0" smtClean="0"/>
              <a:t>, </a:t>
            </a:r>
            <a:r>
              <a:rPr lang="zh-CN" altLang="en-US" sz="3600" b="1" dirty="0" smtClean="0"/>
              <a:t>並差遣他的兒子作世人的救主</a:t>
            </a:r>
            <a:r>
              <a:rPr lang="en-US" altLang="zh-CN" sz="3600" b="1" dirty="0" smtClean="0"/>
              <a:t>. </a:t>
            </a:r>
            <a:endParaRPr lang="en-US" sz="3600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從聖經看同性婚姻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en-US" altLang="zh-CN" dirty="0" smtClean="0"/>
              <a:t>1.  </a:t>
            </a:r>
            <a:r>
              <a:rPr lang="zh-CN" altLang="en-US" sz="4800" b="1" dirty="0" smtClean="0"/>
              <a:t>聖經明確指出</a:t>
            </a:r>
            <a:r>
              <a:rPr lang="en-US" altLang="zh-CN" sz="4800" b="1" dirty="0" smtClean="0"/>
              <a:t>, </a:t>
            </a:r>
            <a:r>
              <a:rPr lang="zh-CN" altLang="en-US" sz="4800" b="1" dirty="0" smtClean="0"/>
              <a:t>同性間的性行為</a:t>
            </a:r>
            <a:r>
              <a:rPr lang="en-US" altLang="zh-CN" sz="4800" b="1" dirty="0" smtClean="0"/>
              <a:t>(</a:t>
            </a:r>
            <a:r>
              <a:rPr lang="zh-CN" altLang="en-US" sz="4800" b="1" dirty="0" smtClean="0"/>
              <a:t>交合</a:t>
            </a:r>
            <a:r>
              <a:rPr lang="en-US" altLang="zh-CN" sz="4800" b="1" dirty="0" smtClean="0"/>
              <a:t>)</a:t>
            </a:r>
            <a:r>
              <a:rPr lang="zh-CN" altLang="en-US" sz="4800" b="1" u="sng" dirty="0" smtClean="0">
                <a:solidFill>
                  <a:srgbClr val="FF0000"/>
                </a:solidFill>
              </a:rPr>
              <a:t>是逆性的犯罪行為</a:t>
            </a:r>
            <a:r>
              <a:rPr lang="en-US" altLang="zh-CN" sz="4800" b="1" dirty="0" smtClean="0"/>
              <a:t>. </a:t>
            </a:r>
          </a:p>
          <a:p>
            <a:pPr marL="514350" indent="-514350">
              <a:buNone/>
            </a:pPr>
            <a:r>
              <a:rPr lang="en-US" altLang="zh-CN" sz="4800" b="1" dirty="0" smtClean="0"/>
              <a:t>	(</a:t>
            </a:r>
            <a:r>
              <a:rPr lang="zh-CN" altLang="en-US" sz="4800" b="1" dirty="0" smtClean="0"/>
              <a:t>在生物界</a:t>
            </a:r>
            <a:r>
              <a:rPr lang="en-US" altLang="zh-CN" sz="4800" b="1" dirty="0" smtClean="0"/>
              <a:t>, </a:t>
            </a:r>
            <a:r>
              <a:rPr lang="zh-CN" altLang="en-US" sz="4800" b="1" dirty="0" smtClean="0"/>
              <a:t>性行為與傳宗接代不可分割</a:t>
            </a:r>
            <a:r>
              <a:rPr lang="en-US" altLang="zh-CN" sz="4800" b="1" dirty="0" smtClean="0"/>
              <a:t>. </a:t>
            </a:r>
            <a:r>
              <a:rPr lang="zh-CN" altLang="en-US" sz="4800" b="1" dirty="0" smtClean="0"/>
              <a:t>人類的生理構造</a:t>
            </a:r>
            <a:r>
              <a:rPr lang="en-US" altLang="zh-CN" sz="4800" b="1" dirty="0" smtClean="0"/>
              <a:t>, </a:t>
            </a:r>
            <a:r>
              <a:rPr lang="zh-CN" altLang="en-US" sz="4800" b="1" dirty="0" smtClean="0"/>
              <a:t>只容纳男女兩性間的性關係</a:t>
            </a:r>
            <a:r>
              <a:rPr lang="en-US" altLang="zh-CN" sz="4800" b="1" dirty="0" smtClean="0"/>
              <a:t>, </a:t>
            </a:r>
            <a:r>
              <a:rPr lang="zh-CN" altLang="en-US" sz="4800" b="1" dirty="0" smtClean="0"/>
              <a:t>才能產生下一代</a:t>
            </a:r>
            <a:r>
              <a:rPr lang="en-US" altLang="zh-CN" sz="4800" b="1" dirty="0" smtClean="0"/>
              <a:t>.)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從聖經看同性婚姻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AutoNum type="arabicPeriod" startAt="2"/>
            </a:pPr>
            <a:r>
              <a:rPr lang="zh-CN" altLang="en-US" sz="5400" b="1" dirty="0" smtClean="0"/>
              <a:t>聖</a:t>
            </a:r>
            <a:r>
              <a:rPr lang="zh-CN" altLang="en-US" sz="5400" b="1" dirty="0" smtClean="0"/>
              <a:t>經以</a:t>
            </a:r>
            <a:r>
              <a:rPr lang="zh-TW" altLang="en-US" sz="5400" b="1" dirty="0" smtClean="0"/>
              <a:t>所 多 瑪 、 蛾 摩 拉的傾覆</a:t>
            </a:r>
            <a:r>
              <a:rPr lang="en-US" altLang="zh-TW" sz="5400" b="1" dirty="0" smtClean="0"/>
              <a:t>, </a:t>
            </a:r>
            <a:r>
              <a:rPr lang="zh-CN" altLang="en-US" sz="5400" b="1" dirty="0" smtClean="0"/>
              <a:t>作為</a:t>
            </a:r>
            <a:r>
              <a:rPr lang="zh-CN" altLang="en-US" sz="5400" b="1" u="sng" dirty="0" smtClean="0">
                <a:solidFill>
                  <a:srgbClr val="FF0000"/>
                </a:solidFill>
              </a:rPr>
              <a:t>上帝審判</a:t>
            </a:r>
            <a:r>
              <a:rPr lang="zh-TW" altLang="en-US" sz="5400" b="1" dirty="0" smtClean="0"/>
              <a:t> ， 隨 從 </a:t>
            </a:r>
            <a:r>
              <a:rPr lang="zh-TW" altLang="en-US" sz="5400" b="1" u="sng" dirty="0" smtClean="0">
                <a:solidFill>
                  <a:srgbClr val="FF0000"/>
                </a:solidFill>
              </a:rPr>
              <a:t>逆 性 的 情 慾 淫 行</a:t>
            </a:r>
            <a:r>
              <a:rPr lang="zh-TW" altLang="en-US" sz="5400" b="1" dirty="0" smtClean="0"/>
              <a:t>的鑑 戒</a:t>
            </a:r>
            <a:r>
              <a:rPr lang="en-US" altLang="zh-TW" sz="5400" b="1" dirty="0" smtClean="0"/>
              <a:t>.</a:t>
            </a:r>
          </a:p>
          <a:p>
            <a:pPr marL="514350" indent="-514350">
              <a:buAutoNum type="arabicPeriod" startAt="2"/>
            </a:pP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從聖經看同性婚姻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altLang="zh-CN" sz="6000" b="1" dirty="0" smtClean="0"/>
              <a:t>3</a:t>
            </a:r>
            <a:r>
              <a:rPr lang="en-US" altLang="zh-CN" sz="6000" b="1" smtClean="0"/>
              <a:t>.  </a:t>
            </a:r>
            <a:r>
              <a:rPr lang="zh-CN" altLang="en-US" sz="6000" b="1" smtClean="0"/>
              <a:t>聖</a:t>
            </a:r>
            <a:r>
              <a:rPr lang="zh-CN" altLang="en-US" sz="6000" b="1" dirty="0" smtClean="0"/>
              <a:t>經中</a:t>
            </a:r>
            <a:r>
              <a:rPr lang="zh-CN" altLang="en-US" sz="6000" b="1" u="sng" dirty="0" smtClean="0">
                <a:solidFill>
                  <a:srgbClr val="FF0000"/>
                </a:solidFill>
              </a:rPr>
              <a:t>上帝所定的</a:t>
            </a:r>
            <a:r>
              <a:rPr lang="zh-CN" altLang="en-US" sz="6000" b="1" u="sng" dirty="0" smtClean="0">
                <a:solidFill>
                  <a:srgbClr val="FF0000"/>
                </a:solidFill>
              </a:rPr>
              <a:t>婚</a:t>
            </a:r>
            <a:r>
              <a:rPr lang="en-US" altLang="zh-CN" sz="6000" b="1" dirty="0" smtClean="0">
                <a:solidFill>
                  <a:srgbClr val="FF0000"/>
                </a:solidFill>
              </a:rPr>
              <a:t>	</a:t>
            </a:r>
            <a:r>
              <a:rPr lang="zh-CN" altLang="en-US" sz="6000" b="1" u="sng" dirty="0" smtClean="0">
                <a:solidFill>
                  <a:srgbClr val="FF0000"/>
                </a:solidFill>
              </a:rPr>
              <a:t>姻</a:t>
            </a:r>
            <a:r>
              <a:rPr lang="en-US" altLang="zh-CN" sz="6000" b="1" dirty="0" smtClean="0"/>
              <a:t>, </a:t>
            </a:r>
            <a:r>
              <a:rPr lang="zh-CN" altLang="en-US" sz="6000" b="1" dirty="0" smtClean="0"/>
              <a:t>是一男一女</a:t>
            </a:r>
            <a:r>
              <a:rPr lang="en-US" altLang="zh-CN" sz="6000" b="1" dirty="0" smtClean="0"/>
              <a:t>, </a:t>
            </a:r>
            <a:r>
              <a:rPr lang="zh-CN" altLang="en-US" sz="6000" b="1" dirty="0" smtClean="0"/>
              <a:t>一</a:t>
            </a:r>
            <a:r>
              <a:rPr lang="zh-CN" altLang="en-US" sz="6000" b="1" dirty="0" smtClean="0"/>
              <a:t>夫</a:t>
            </a:r>
            <a:r>
              <a:rPr lang="en-US" altLang="zh-CN" sz="6000" b="1" dirty="0" smtClean="0"/>
              <a:t>	</a:t>
            </a:r>
            <a:r>
              <a:rPr lang="zh-CN" altLang="en-US" sz="6000" b="1" dirty="0" smtClean="0"/>
              <a:t>一</a:t>
            </a:r>
            <a:r>
              <a:rPr lang="zh-CN" altLang="en-US" sz="6000" b="1" dirty="0" smtClean="0"/>
              <a:t>妻</a:t>
            </a:r>
            <a:r>
              <a:rPr lang="en-US" altLang="zh-CN" sz="6000" b="1" dirty="0" smtClean="0"/>
              <a:t>, </a:t>
            </a:r>
            <a:r>
              <a:rPr lang="zh-CN" altLang="en-US" sz="6000" b="1" dirty="0" smtClean="0"/>
              <a:t>一生一世的</a:t>
            </a:r>
            <a:r>
              <a:rPr lang="en-US" altLang="zh-CN" sz="6000" b="1" dirty="0" smtClean="0"/>
              <a:t>.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羅 馬 書 </a:t>
            </a:r>
            <a:r>
              <a:rPr lang="en-US" altLang="zh-CN" b="1" dirty="0" smtClean="0"/>
              <a:t>1:18-27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000" b="1" baseline="30000" dirty="0" smtClean="0">
                <a:solidFill>
                  <a:srgbClr val="00B050"/>
                </a:solidFill>
              </a:rPr>
              <a:t>18 </a:t>
            </a:r>
            <a:r>
              <a:rPr lang="zh-TW" altLang="en-US" sz="3000" b="1" dirty="0" smtClean="0">
                <a:solidFill>
                  <a:srgbClr val="00B050"/>
                </a:solidFill>
              </a:rPr>
              <a:t>原 來 ， 神 的 忿 怒 從 天 上 顯 明 在 一 切 不 虔 不 義 的 人 身 上 ， 就 是 那 些 行 不 義 阻 擋 真 理 的 人 。</a:t>
            </a:r>
          </a:p>
          <a:p>
            <a:r>
              <a:rPr lang="en-US" altLang="zh-TW" sz="3000" b="1" baseline="30000" dirty="0" smtClean="0">
                <a:solidFill>
                  <a:srgbClr val="00B050"/>
                </a:solidFill>
              </a:rPr>
              <a:t>19 </a:t>
            </a:r>
            <a:r>
              <a:rPr lang="zh-TW" altLang="en-US" sz="3000" b="1" dirty="0" smtClean="0">
                <a:solidFill>
                  <a:srgbClr val="00B050"/>
                </a:solidFill>
              </a:rPr>
              <a:t>神 的 事 情 ， 人 所 能 知 道 的 ， 原 顯 明 在 人 心 裡 ， 因 為 神 已 經 給 他 們 顯 明 。</a:t>
            </a:r>
          </a:p>
          <a:p>
            <a:r>
              <a:rPr lang="en-US" altLang="zh-TW" sz="3000" b="1" baseline="30000" dirty="0" smtClean="0">
                <a:solidFill>
                  <a:srgbClr val="00B050"/>
                </a:solidFill>
              </a:rPr>
              <a:t>20 </a:t>
            </a:r>
            <a:r>
              <a:rPr lang="zh-TW" altLang="en-US" sz="3000" b="1" dirty="0" smtClean="0">
                <a:solidFill>
                  <a:srgbClr val="00B050"/>
                </a:solidFill>
              </a:rPr>
              <a:t>自 從 造 天 地 以 來 ， 神 的 永 能 和 神 性 是 明 明 可 知 的 ， 雖 是 眼 不 能 見 ， 但 藉 著 所 造 之 物 就 可 以 曉 得 ， 叫 人 無 可 推 諉 。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羅 馬 書 </a:t>
            </a:r>
            <a:r>
              <a:rPr lang="en-US" altLang="zh-CN" b="1" dirty="0" smtClean="0"/>
              <a:t>1:18-27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sz="3600" b="1" baseline="30000" dirty="0" smtClean="0">
                <a:solidFill>
                  <a:srgbClr val="00B050"/>
                </a:solidFill>
              </a:rPr>
              <a:t>21 </a:t>
            </a:r>
            <a:r>
              <a:rPr lang="zh-TW" altLang="en-US" sz="3600" b="1" dirty="0" smtClean="0">
                <a:solidFill>
                  <a:srgbClr val="00B050"/>
                </a:solidFill>
              </a:rPr>
              <a:t>因 為 ， 他 們 雖 然 知 道 神 ， 卻 不 當 作 神 榮 耀 他 ， 也 不 感 謝 他 。 他 們 的 思 念 變 為 虛 妄 ， 無 知 的 心 就 昏 暗 了 。</a:t>
            </a:r>
          </a:p>
          <a:p>
            <a:r>
              <a:rPr lang="en-US" altLang="zh-TW" sz="3600" b="1" baseline="30000" dirty="0" smtClean="0">
                <a:solidFill>
                  <a:srgbClr val="00B050"/>
                </a:solidFill>
              </a:rPr>
              <a:t>22 </a:t>
            </a:r>
            <a:r>
              <a:rPr lang="zh-TW" altLang="en-US" sz="3600" b="1" dirty="0" smtClean="0">
                <a:solidFill>
                  <a:srgbClr val="00B050"/>
                </a:solidFill>
              </a:rPr>
              <a:t>自 稱 為 聰 明 ， 反 成 了 愚 拙 ，</a:t>
            </a:r>
          </a:p>
          <a:p>
            <a:r>
              <a:rPr lang="en-US" altLang="zh-TW" sz="3600" b="1" baseline="30000" dirty="0" smtClean="0">
                <a:solidFill>
                  <a:srgbClr val="00B050"/>
                </a:solidFill>
              </a:rPr>
              <a:t>23 </a:t>
            </a:r>
            <a:r>
              <a:rPr lang="zh-TW" altLang="en-US" sz="3600" b="1" dirty="0" smtClean="0">
                <a:solidFill>
                  <a:srgbClr val="00B050"/>
                </a:solidFill>
              </a:rPr>
              <a:t>將 不 能 朽 壞 之 神 的 榮 耀 變 為 偶 像 ， 彷 彿 必 朽 壞 的 人 和 飛 禽 、 走 獸 、 昆 蟲 的 樣 式 。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羅 馬 書 </a:t>
            </a:r>
            <a:r>
              <a:rPr lang="en-US" altLang="zh-CN" b="1" dirty="0" smtClean="0"/>
              <a:t>1:18-27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4000" b="1" baseline="30000" dirty="0" smtClean="0">
                <a:solidFill>
                  <a:srgbClr val="00B050"/>
                </a:solidFill>
              </a:rPr>
              <a:t>24 </a:t>
            </a:r>
            <a:r>
              <a:rPr lang="zh-TW" altLang="en-US" sz="4000" b="1" dirty="0" smtClean="0">
                <a:solidFill>
                  <a:srgbClr val="00B050"/>
                </a:solidFill>
              </a:rPr>
              <a:t>所 以 ， 神 任 憑 他 們 逞 著 心 裡 的 情 慾 行 污 穢 的 事 ， 以 致 彼 此 玷 辱 自 己 的 身 體 。</a:t>
            </a:r>
          </a:p>
          <a:p>
            <a:r>
              <a:rPr lang="en-US" altLang="zh-TW" sz="4000" b="1" baseline="30000" dirty="0" smtClean="0">
                <a:solidFill>
                  <a:srgbClr val="00B050"/>
                </a:solidFill>
              </a:rPr>
              <a:t>25 </a:t>
            </a:r>
            <a:r>
              <a:rPr lang="zh-TW" altLang="en-US" sz="4000" b="1" dirty="0" smtClean="0">
                <a:solidFill>
                  <a:srgbClr val="00B050"/>
                </a:solidFill>
              </a:rPr>
              <a:t>他 們 將 神 的 真 實 變 為 虛 謊 ， 去 敬 拜 事 奉 受 造 之 物 ， 不 敬 奉 那 造 物 的 主 ； 主 乃 是 可 稱 頌 的 ， 直 到 永 遠 。 阿 們 ！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羅 馬 書 </a:t>
            </a:r>
            <a:r>
              <a:rPr lang="en-US" altLang="zh-CN" b="1" dirty="0" smtClean="0"/>
              <a:t>1:18-27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3600" b="1" baseline="30000" dirty="0" smtClean="0">
                <a:solidFill>
                  <a:srgbClr val="00B050"/>
                </a:solidFill>
              </a:rPr>
              <a:t>26 </a:t>
            </a:r>
            <a:r>
              <a:rPr lang="zh-TW" altLang="en-US" sz="3600" b="1" dirty="0" smtClean="0">
                <a:solidFill>
                  <a:srgbClr val="00B050"/>
                </a:solidFill>
              </a:rPr>
              <a:t>因 此 ， 神 任 憑 他 們 放 縱 可 羞 恥 的 情 慾 。 他 們 的 女 人 把 順 性 的 用 處 變 為 逆 性 的 用 處 ；</a:t>
            </a:r>
          </a:p>
          <a:p>
            <a:r>
              <a:rPr lang="en-US" altLang="zh-TW" sz="3600" b="1" baseline="30000" dirty="0" smtClean="0">
                <a:solidFill>
                  <a:srgbClr val="00B050"/>
                </a:solidFill>
              </a:rPr>
              <a:t>27 </a:t>
            </a:r>
            <a:r>
              <a:rPr lang="zh-TW" altLang="en-US" sz="3600" b="1" dirty="0" smtClean="0">
                <a:solidFill>
                  <a:srgbClr val="00B050"/>
                </a:solidFill>
              </a:rPr>
              <a:t>男 人 也 是 如 此 ， 棄 了 女 人 順 性 的 用 處 ， 慾 火 攻 心 ， 彼 此 貪 戀 ， 男 和 男 行 可 羞 恥 的 事 ， 就 在 自 己 身 上 受 這 妄 為 當 得 的 報 應 。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1. </a:t>
            </a:r>
            <a:r>
              <a:rPr lang="zh-CN" altLang="en-US" sz="6000" dirty="0" smtClean="0"/>
              <a:t>新舊约聖經的描述</a:t>
            </a:r>
            <a:endParaRPr lang="en-US" sz="6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 smtClean="0"/>
              <a:t>從聖經看同性婚姻</a:t>
            </a:r>
            <a:endParaRPr lang="en-US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利 未 記 </a:t>
            </a:r>
            <a:r>
              <a:rPr lang="en-US" altLang="zh-CN" b="1" dirty="0" smtClean="0"/>
              <a:t>18:22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4000" b="1" baseline="30000" dirty="0" smtClean="0"/>
              <a:t>22 </a:t>
            </a:r>
            <a:r>
              <a:rPr lang="zh-TW" altLang="en-US" sz="4000" b="1" dirty="0" smtClean="0"/>
              <a:t>不 可 與 男 人 </a:t>
            </a:r>
            <a:r>
              <a:rPr lang="zh-TW" altLang="en-US" sz="4000" b="1" u="sng" dirty="0" smtClean="0">
                <a:solidFill>
                  <a:srgbClr val="FF0000"/>
                </a:solidFill>
              </a:rPr>
              <a:t>苟 合</a:t>
            </a:r>
            <a:r>
              <a:rPr lang="zh-TW" altLang="en-US" sz="4000" b="1" dirty="0" smtClean="0"/>
              <a:t> ， 像 與 女 人 一 樣 ； 這 本 是 可 憎 惡 的 。</a:t>
            </a:r>
            <a:endParaRPr lang="en-US" altLang="zh-TW" sz="4000" b="1" dirty="0" smtClean="0"/>
          </a:p>
          <a:p>
            <a:endParaRPr lang="en-US" altLang="zh-TW" sz="4000" b="1" dirty="0"/>
          </a:p>
          <a:p>
            <a:r>
              <a:rPr lang="en-US" altLang="zh-TW" sz="4000" b="1" dirty="0" smtClean="0"/>
              <a:t>CNV</a:t>
            </a:r>
          </a:p>
          <a:p>
            <a:r>
              <a:rPr lang="en-US" altLang="zh-TW" sz="4000" b="1" baseline="30000" dirty="0" smtClean="0"/>
              <a:t>22 </a:t>
            </a:r>
            <a:r>
              <a:rPr lang="zh-TW" altLang="en-US" sz="4000" b="1" dirty="0" smtClean="0"/>
              <a:t>你不可與男人</a:t>
            </a:r>
            <a:r>
              <a:rPr lang="zh-TW" altLang="en-US" sz="4000" b="1" u="sng" dirty="0" smtClean="0">
                <a:solidFill>
                  <a:srgbClr val="FF0000"/>
                </a:solidFill>
              </a:rPr>
              <a:t>同睡交合</a:t>
            </a:r>
            <a:r>
              <a:rPr lang="zh-TW" altLang="en-US" sz="4000" b="1" dirty="0" smtClean="0"/>
              <a:t>，像與女人同睡交合一樣，這是可憎的事。</a:t>
            </a:r>
            <a:endParaRPr lang="en-US" sz="4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870</Words>
  <Application>Microsoft Office PowerPoint</Application>
  <PresentationFormat>On-screen Show (4:3)</PresentationFormat>
  <Paragraphs>156</Paragraphs>
  <Slides>39</Slides>
  <Notes>39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從聖經看同性婚姻</vt:lpstr>
      <vt:lpstr>美國最高法院的判决</vt:lpstr>
      <vt:lpstr>美國最高法院的判决</vt:lpstr>
      <vt:lpstr>羅 馬 書 1:18-27</vt:lpstr>
      <vt:lpstr>羅 馬 書 1:18-27</vt:lpstr>
      <vt:lpstr>羅 馬 書 1:18-27</vt:lpstr>
      <vt:lpstr>羅 馬 書 1:18-27</vt:lpstr>
      <vt:lpstr>1. 新舊约聖經的描述</vt:lpstr>
      <vt:lpstr>利 未 記 18:22</vt:lpstr>
      <vt:lpstr>利 未 記 20:13</vt:lpstr>
      <vt:lpstr>歌 林 多 前 書 6:9-10</vt:lpstr>
      <vt:lpstr>歌 林 多 前 書 6:9-10 ERV</vt:lpstr>
      <vt:lpstr>聖經對同性間性關係的形容</vt:lpstr>
      <vt:lpstr>聖經對同性間性關係的形容</vt:lpstr>
      <vt:lpstr>2. 明確的生活實例</vt:lpstr>
      <vt:lpstr>創 世 記 19:1-9</vt:lpstr>
      <vt:lpstr>創 世 記 19:1-9</vt:lpstr>
      <vt:lpstr>創 世 記 19:1-9</vt:lpstr>
      <vt:lpstr>創 世 記 19:12-13</vt:lpstr>
      <vt:lpstr>猶 大 書 1:7</vt:lpstr>
      <vt:lpstr>彼 得 後 書 2:5-6</vt:lpstr>
      <vt:lpstr>3. 聖經對人際關係的期盼</vt:lpstr>
      <vt:lpstr>撒 母 耳 記 上 18:1-4</vt:lpstr>
      <vt:lpstr>撒 母 耳 記 上 20:14-16</vt:lpstr>
      <vt:lpstr>瑪 拉 基 書 2:15-16</vt:lpstr>
      <vt:lpstr>瑪 拉 基 書 2:15-16</vt:lpstr>
      <vt:lpstr>馬 太 福 音 19:4-6</vt:lpstr>
      <vt:lpstr>馬 太 福 音 19:4-6</vt:lpstr>
      <vt:lpstr>羅 馬 書 1:18-23</vt:lpstr>
      <vt:lpstr>羅 馬 書 1:18-23</vt:lpstr>
      <vt:lpstr>羅 馬 書 1:18-23</vt:lpstr>
      <vt:lpstr>Slide 32</vt:lpstr>
      <vt:lpstr>瑪 拉 基 書 3:16-18</vt:lpstr>
      <vt:lpstr>瑪 拉 基 書 3:16-18</vt:lpstr>
      <vt:lpstr>Franklin Graham 與葛理翰傳道會的宣言</vt:lpstr>
      <vt:lpstr>Franklin Graham 與葛理翰傳道會的宣言</vt:lpstr>
      <vt:lpstr>從聖經看同性婚姻</vt:lpstr>
      <vt:lpstr>從聖經看同性婚姻</vt:lpstr>
      <vt:lpstr>從聖經看同性婚姻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Preferred Customer</dc:creator>
  <cp:lastModifiedBy>Preferred Customer</cp:lastModifiedBy>
  <cp:revision>36</cp:revision>
  <dcterms:created xsi:type="dcterms:W3CDTF">2013-06-29T07:39:41Z</dcterms:created>
  <dcterms:modified xsi:type="dcterms:W3CDTF">2013-06-30T06:59:11Z</dcterms:modified>
</cp:coreProperties>
</file>